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17" r:id="rId4"/>
    <p:sldMasterId id="2147483829" r:id="rId5"/>
    <p:sldMasterId id="2147483841" r:id="rId6"/>
    <p:sldMasterId id="2147483853" r:id="rId7"/>
    <p:sldMasterId id="2147483865" r:id="rId8"/>
    <p:sldMasterId id="2147483877" r:id="rId9"/>
    <p:sldMasterId id="2147483901" r:id="rId10"/>
    <p:sldMasterId id="2147483913" r:id="rId11"/>
    <p:sldMasterId id="2147483925" r:id="rId12"/>
    <p:sldMasterId id="2147483937" r:id="rId13"/>
    <p:sldMasterId id="2147483949" r:id="rId14"/>
    <p:sldMasterId id="2147483961" r:id="rId15"/>
    <p:sldMasterId id="2147483973" r:id="rId16"/>
    <p:sldMasterId id="2147483985" r:id="rId17"/>
    <p:sldMasterId id="2147483997" r:id="rId18"/>
    <p:sldMasterId id="2147484009" r:id="rId19"/>
    <p:sldMasterId id="2147484021" r:id="rId20"/>
    <p:sldMasterId id="2147484033" r:id="rId21"/>
    <p:sldMasterId id="2147484045" r:id="rId22"/>
    <p:sldMasterId id="2147484057" r:id="rId23"/>
    <p:sldMasterId id="2147484069" r:id="rId24"/>
  </p:sldMasterIdLst>
  <p:notesMasterIdLst>
    <p:notesMasterId r:id="rId46"/>
  </p:notesMasterIdLst>
  <p:sldIdLst>
    <p:sldId id="256" r:id="rId25"/>
    <p:sldId id="258" r:id="rId26"/>
    <p:sldId id="259" r:id="rId27"/>
    <p:sldId id="260" r:id="rId28"/>
    <p:sldId id="262" r:id="rId29"/>
    <p:sldId id="263" r:id="rId30"/>
    <p:sldId id="266" r:id="rId31"/>
    <p:sldId id="269" r:id="rId32"/>
    <p:sldId id="270" r:id="rId33"/>
    <p:sldId id="273" r:id="rId34"/>
    <p:sldId id="276" r:id="rId35"/>
    <p:sldId id="264" r:id="rId36"/>
    <p:sldId id="265" r:id="rId37"/>
    <p:sldId id="267" r:id="rId38"/>
    <p:sldId id="268" r:id="rId39"/>
    <p:sldId id="271" r:id="rId40"/>
    <p:sldId id="272" r:id="rId41"/>
    <p:sldId id="274" r:id="rId42"/>
    <p:sldId id="275" r:id="rId43"/>
    <p:sldId id="278" r:id="rId44"/>
    <p:sldId id="277" r:id="rId45"/>
  </p:sldIdLst>
  <p:sldSz cx="12192000" cy="6858000"/>
  <p:notesSz cx="6858000" cy="9144000"/>
  <p:embeddedFontLst>
    <p:embeddedFont>
      <p:font typeface="Corbel" panose="020B05030202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B0B78-F5D1-4ABA-A61B-75C185EB884D}" v="18" dt="2020-04-30T11:38:00.287"/>
    <p1510:client id="{C7EDBE28-A3E9-418F-9658-31E41AC2D245}" v="27" dt="2020-04-30T12:04:43.372"/>
  </p1510:revLst>
</p1510:revInfo>
</file>

<file path=ppt/tableStyles.xml><?xml version="1.0" encoding="utf-8"?>
<a:tblStyleLst xmlns:a="http://schemas.openxmlformats.org/drawingml/2006/main" def="{53593E61-58CE-48A6-A218-E654ADF0B92E}">
  <a:tblStyle styleId="{53593E61-58CE-48A6-A218-E654ADF0B92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font" Target="fonts/font2.fntdata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YSANT-THOLI Alex" userId="S::alex.paysant-tholi@epfedu.fr::4a1344bf-1015-4e74-a80c-6b5a706cc302" providerId="AD" clId="Web-{71EB0B78-F5D1-4ABA-A61B-75C185EB884D}"/>
    <pc:docChg chg="modSld">
      <pc:chgData name="PAYSANT-THOLI Alex" userId="S::alex.paysant-tholi@epfedu.fr::4a1344bf-1015-4e74-a80c-6b5a706cc302" providerId="AD" clId="Web-{71EB0B78-F5D1-4ABA-A61B-75C185EB884D}" dt="2020-04-30T11:38:00.287" v="17" actId="20577"/>
      <pc:docMkLst>
        <pc:docMk/>
      </pc:docMkLst>
      <pc:sldChg chg="modSp">
        <pc:chgData name="PAYSANT-THOLI Alex" userId="S::alex.paysant-tholi@epfedu.fr::4a1344bf-1015-4e74-a80c-6b5a706cc302" providerId="AD" clId="Web-{71EB0B78-F5D1-4ABA-A61B-75C185EB884D}" dt="2020-04-30T11:38:00.287" v="17" actId="20577"/>
        <pc:sldMkLst>
          <pc:docMk/>
          <pc:sldMk cId="1935269742" sldId="256"/>
        </pc:sldMkLst>
        <pc:spChg chg="mod">
          <ac:chgData name="PAYSANT-THOLI Alex" userId="S::alex.paysant-tholi@epfedu.fr::4a1344bf-1015-4e74-a80c-6b5a706cc302" providerId="AD" clId="Web-{71EB0B78-F5D1-4ABA-A61B-75C185EB884D}" dt="2020-04-30T11:38:00.287" v="17" actId="20577"/>
          <ac:spMkLst>
            <pc:docMk/>
            <pc:sldMk cId="1935269742" sldId="256"/>
            <ac:spMk id="2" creationId="{55B9BDB7-2134-468E-9725-B904F4E364E5}"/>
          </ac:spMkLst>
        </pc:spChg>
      </pc:sldChg>
    </pc:docChg>
  </pc:docChgLst>
  <pc:docChgLst>
    <pc:chgData name="PAYSANT-THOLI Alex" userId="4a1344bf-1015-4e74-a80c-6b5a706cc302" providerId="ADAL" clId="{C7EDBE28-A3E9-418F-9658-31E41AC2D245}"/>
    <pc:docChg chg="undo custSel modSld">
      <pc:chgData name="PAYSANT-THOLI Alex" userId="4a1344bf-1015-4e74-a80c-6b5a706cc302" providerId="ADAL" clId="{C7EDBE28-A3E9-418F-9658-31E41AC2D245}" dt="2020-04-30T12:04:43.372" v="25" actId="732"/>
      <pc:docMkLst>
        <pc:docMk/>
      </pc:docMkLst>
      <pc:sldChg chg="modSp">
        <pc:chgData name="PAYSANT-THOLI Alex" userId="4a1344bf-1015-4e74-a80c-6b5a706cc302" providerId="ADAL" clId="{C7EDBE28-A3E9-418F-9658-31E41AC2D245}" dt="2020-04-30T12:04:43.372" v="25" actId="732"/>
        <pc:sldMkLst>
          <pc:docMk/>
          <pc:sldMk cId="1935269742" sldId="256"/>
        </pc:sldMkLst>
        <pc:spChg chg="mod">
          <ac:chgData name="PAYSANT-THOLI Alex" userId="4a1344bf-1015-4e74-a80c-6b5a706cc302" providerId="ADAL" clId="{C7EDBE28-A3E9-418F-9658-31E41AC2D245}" dt="2020-04-30T11:59:46.851" v="14" actId="313"/>
          <ac:spMkLst>
            <pc:docMk/>
            <pc:sldMk cId="1935269742" sldId="256"/>
            <ac:spMk id="2" creationId="{55B9BDB7-2134-468E-9725-B904F4E364E5}"/>
          </ac:spMkLst>
        </pc:spChg>
        <pc:picChg chg="mod modCrop">
          <ac:chgData name="PAYSANT-THOLI Alex" userId="4a1344bf-1015-4e74-a80c-6b5a706cc302" providerId="ADAL" clId="{C7EDBE28-A3E9-418F-9658-31E41AC2D245}" dt="2020-04-30T12:04:43.372" v="25" actId="732"/>
          <ac:picMkLst>
            <pc:docMk/>
            <pc:sldMk cId="1935269742" sldId="256"/>
            <ac:picMk id="5" creationId="{4E312030-0DC2-4F76-9D84-36063902EC4D}"/>
          </ac:picMkLst>
        </pc:picChg>
      </pc:sldChg>
      <pc:sldChg chg="modSp">
        <pc:chgData name="PAYSANT-THOLI Alex" userId="4a1344bf-1015-4e74-a80c-6b5a706cc302" providerId="ADAL" clId="{C7EDBE28-A3E9-418F-9658-31E41AC2D245}" dt="2020-04-30T12:00:58.716" v="22" actId="20577"/>
        <pc:sldMkLst>
          <pc:docMk/>
          <pc:sldMk cId="4140204617" sldId="263"/>
        </pc:sldMkLst>
        <pc:spChg chg="mod">
          <ac:chgData name="PAYSANT-THOLI Alex" userId="4a1344bf-1015-4e74-a80c-6b5a706cc302" providerId="ADAL" clId="{C7EDBE28-A3E9-418F-9658-31E41AC2D245}" dt="2020-04-30T12:00:58.716" v="22" actId="20577"/>
          <ac:spMkLst>
            <pc:docMk/>
            <pc:sldMk cId="4140204617" sldId="263"/>
            <ac:spMk id="16" creationId="{E89AF113-8266-4DFE-ACFF-9757423F463C}"/>
          </ac:spMkLst>
        </pc:spChg>
        <pc:picChg chg="mod">
          <ac:chgData name="PAYSANT-THOLI Alex" userId="4a1344bf-1015-4e74-a80c-6b5a706cc302" providerId="ADAL" clId="{C7EDBE28-A3E9-418F-9658-31E41AC2D245}" dt="2020-04-30T12:00:35.742" v="18" actId="1076"/>
          <ac:picMkLst>
            <pc:docMk/>
            <pc:sldMk cId="4140204617" sldId="263"/>
            <ac:picMk id="9" creationId="{7240BCD0-A8BF-4AAC-A3CC-7382EA22A5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0557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/>
          <a:p>
            <a:pPr rtl="0"/>
            <a:fld id="{DF293C6C-82EA-4D9D-AA8A-69C85F2EE2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726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5748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25562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3225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9661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972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8477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994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7163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96949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166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901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491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52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4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9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184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6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7999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35603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rtl="0"/>
            <a:fld id="{DF293C6C-82EA-4D9D-AA8A-69C85F2EE2B5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314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6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703246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206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89032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452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598459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3902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55737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91473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498903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201043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8060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003617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379443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831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58887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100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5111262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101533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560731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400058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030857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206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1777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374386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430445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8969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15179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6087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13179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74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381645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960783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5152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042672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81302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50388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7664014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977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912498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4523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3898439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69493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931781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7521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616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41494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54181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3670937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238130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227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52641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073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718214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667316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88460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57174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13527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07689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84285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514732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6035314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4278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779284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4604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86025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9082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92620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2164244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19146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047629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8010412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34130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74298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456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637222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3859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472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49931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131680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15068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984201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39248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312929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3710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259050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655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621580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157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83984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84628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0048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068188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32746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133356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999841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920575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623131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0181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8677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7822259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8443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85285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857602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5905014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76550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862372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012003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133087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9877813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4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13575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919534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969074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9618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248095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928791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5492885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746459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819259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381298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2228275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5310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64971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289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9384155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5748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4437846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6256451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40030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018224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488531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7969699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2236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9365040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61710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9689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8773785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33695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437976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734611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9218943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5421874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161118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29472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0420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17482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953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97217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267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9933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97153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8834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7682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02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68528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3274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63570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94659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236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68536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58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0255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80641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1912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18081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8386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5624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549697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58242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6215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937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783992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330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98809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512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66417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32494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69241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058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68321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05950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84481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905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880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73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9346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505360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15878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02708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536779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74179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63614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7000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96540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731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603741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40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645398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82455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58655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45243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52304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18164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18160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04397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17418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77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86170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4952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759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820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58437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31447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011682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9226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824003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9699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156293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249563" y="6556294"/>
            <a:ext cx="1706217" cy="365125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86226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89833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0996" y="-438093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09928" y="2949561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>
            <a:off x="1981200" y="2507801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508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6411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9201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881604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4769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60194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074269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379640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824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0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2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24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1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8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8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7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79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9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3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2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0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6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8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4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1140" y="654774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30/04/2020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49148" y="6556294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Nicolas </a:t>
            </a:r>
            <a:r>
              <a:rPr lang="en-US" err="1"/>
              <a:t>Beraud</a:t>
            </a:r>
            <a:r>
              <a:rPr lang="en-US"/>
              <a:t> and Alex </a:t>
            </a:r>
            <a:r>
              <a:rPr lang="en-US" err="1"/>
              <a:t>Paysant</a:t>
            </a:r>
            <a:r>
              <a:rPr lang="en-US"/>
              <a:t>--</a:t>
            </a:r>
            <a:r>
              <a:rPr lang="en-US" err="1"/>
              <a:t>Tholi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49563" y="6557963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A1373-A5DD-4F58-8522-854EE9E651A0}"/>
              </a:ext>
            </a:extLst>
          </p:cNvPr>
          <p:cNvSpPr txBox="1"/>
          <p:nvPr userDrawn="1"/>
        </p:nvSpPr>
        <p:spPr>
          <a:xfrm>
            <a:off x="231140" y="-32406"/>
            <a:ext cx="1172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 of geoprocessing to highlight the improvement of air quality in relation to confinement due to covid-19</a:t>
            </a:r>
            <a:endParaRPr lang="fr-FR" sz="1200" b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4F3FC65-823C-4EA1-B05B-C841BB4773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1140" y="243840"/>
            <a:ext cx="1141162" cy="365125"/>
          </a:xfrm>
          <a:prstGeom prst="rect">
            <a:avLst/>
          </a:prstGeom>
        </p:spPr>
      </p:pic>
      <p:pic>
        <p:nvPicPr>
          <p:cNvPr id="1026" name="Picture 2" descr="Spectacle de gala « Découvrir le monde en une seule Université »">
            <a:extLst>
              <a:ext uri="{FF2B5EF4-FFF2-40B4-BE49-F238E27FC236}">
                <a16:creationId xmlns:a16="http://schemas.microsoft.com/office/drawing/2014/main" id="{E5AE1B1C-329F-4B08-AB04-7085BF4A7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30" y="243840"/>
            <a:ext cx="497711" cy="4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4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4509"/>
            <a:ext cx="9966960" cy="1325880"/>
          </a:xfrm>
        </p:spPr>
        <p:txBody>
          <a:bodyPr rtlCol="0">
            <a:no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Use of geoprocessing to highlight the improvement of air quality in relation to confinement due to covid-19 in Paris area</a:t>
            </a:r>
            <a:endParaRPr lang="fr-FR" sz="280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 rtlCol="0">
            <a:normAutofit/>
          </a:bodyPr>
          <a:lstStyle/>
          <a:p>
            <a:pPr rtl="0"/>
            <a:r>
              <a:rPr lang="fr-FR" sz="2000">
                <a:solidFill>
                  <a:schemeClr val="accent1"/>
                </a:solidFill>
              </a:rPr>
              <a:t>Nicolas Beraud and Alex </a:t>
            </a:r>
            <a:r>
              <a:rPr lang="fr-FR" sz="2000" err="1">
                <a:solidFill>
                  <a:schemeClr val="accent1"/>
                </a:solidFill>
              </a:rPr>
              <a:t>Paysant</a:t>
            </a:r>
            <a:r>
              <a:rPr lang="fr-FR" sz="2000">
                <a:solidFill>
                  <a:schemeClr val="accent1"/>
                </a:solidFill>
              </a:rPr>
              <a:t>--</a:t>
            </a:r>
            <a:r>
              <a:rPr lang="fr-FR" sz="2000" err="1">
                <a:solidFill>
                  <a:schemeClr val="accent1"/>
                </a:solidFill>
              </a:rPr>
              <a:t>Tholi</a:t>
            </a:r>
            <a:endParaRPr lang="fr-FR" sz="2000">
              <a:solidFill>
                <a:schemeClr val="accen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7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1" t="17408" r="407" b="25249"/>
          <a:stretch/>
        </p:blipFill>
        <p:spPr>
          <a:xfrm>
            <a:off x="241299" y="256540"/>
            <a:ext cx="11704321" cy="380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D9B85-458B-423D-8C26-6340E7AE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396" y="609600"/>
            <a:ext cx="10520728" cy="996052"/>
          </a:xfrm>
        </p:spPr>
        <p:txBody>
          <a:bodyPr>
            <a:normAutofit fontScale="90000"/>
          </a:bodyPr>
          <a:lstStyle/>
          <a:p>
            <a:r>
              <a:rPr lang="fr-FR" err="1"/>
              <a:t>Why</a:t>
            </a:r>
            <a:r>
              <a:rPr lang="fr-FR"/>
              <a:t> </a:t>
            </a:r>
            <a:r>
              <a:rPr lang="fr-FR" err="1"/>
              <a:t>can’t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keep</a:t>
            </a:r>
            <a:r>
              <a:rPr lang="fr-FR"/>
              <a:t> on </a:t>
            </a:r>
            <a:r>
              <a:rPr lang="fr-FR" err="1"/>
              <a:t>working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ArcGIS?</a:t>
            </a:r>
          </a:p>
        </p:txBody>
      </p:sp>
      <p:pic>
        <p:nvPicPr>
          <p:cNvPr id="5124" name="Picture 4" descr="How to Make Project Managers More Productive | Stick art ...">
            <a:extLst>
              <a:ext uri="{FF2B5EF4-FFF2-40B4-BE49-F238E27FC236}">
                <a16:creationId xmlns:a16="http://schemas.microsoft.com/office/drawing/2014/main" id="{F2E0A682-5949-42B4-98E5-0FB94890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002" y="4673597"/>
            <a:ext cx="2592224" cy="194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DC6F2-9D59-47BF-90F6-982137E0E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73" y="1705824"/>
            <a:ext cx="9872871" cy="4361204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ArcGIS gives great results but it is really slow and fastidious</a:t>
            </a:r>
          </a:p>
          <a:p>
            <a:pPr marL="45720" indent="0">
              <a:buNone/>
            </a:pPr>
            <a:endParaRPr lang="en-US"/>
          </a:p>
          <a:p>
            <a:r>
              <a:rPr lang="en-US"/>
              <a:t>Advantages of our geo-programming:</a:t>
            </a:r>
          </a:p>
          <a:p>
            <a:pPr lvl="1"/>
            <a:r>
              <a:rPr lang="en-US"/>
              <a:t>Users are able to choose whatever dates they want to do their analysis</a:t>
            </a:r>
          </a:p>
          <a:p>
            <a:pPr lvl="1" algn="just"/>
            <a:endParaRPr lang="en-US"/>
          </a:p>
          <a:p>
            <a:pPr lvl="1"/>
            <a:r>
              <a:rPr lang="en-US"/>
              <a:t>Automatically creates files that can be viewed in ArcGIS</a:t>
            </a:r>
          </a:p>
          <a:p>
            <a:pPr lvl="1"/>
            <a:endParaRPr lang="en-US"/>
          </a:p>
          <a:p>
            <a:pPr lvl="1"/>
            <a:r>
              <a:rPr lang="en-US"/>
              <a:t>Allows to calculate many values over time which is impossible to do manually</a:t>
            </a:r>
          </a:p>
          <a:p>
            <a:pPr lvl="1"/>
            <a:endParaRPr lang="en-US"/>
          </a:p>
          <a:p>
            <a:pPr lvl="1"/>
            <a:r>
              <a:rPr lang="en-US"/>
              <a:t>Easily updated with more recent dates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FE3636-F156-4268-AF1D-ED246945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7A0B2-C8DB-4FF6-89F0-CD5A4859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849BFE-66EF-4226-91ED-B554AF6C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5122" name="Picture 2" descr="Sadness - 3d render lettering sign, near tired depressed man ...">
            <a:extLst>
              <a:ext uri="{FF2B5EF4-FFF2-40B4-BE49-F238E27FC236}">
                <a16:creationId xmlns:a16="http://schemas.microsoft.com/office/drawing/2014/main" id="{BA29EE82-B027-4D25-BE16-49CF89AB5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092"/>
          <a:stretch/>
        </p:blipFill>
        <p:spPr bwMode="auto">
          <a:xfrm>
            <a:off x="9614684" y="1346804"/>
            <a:ext cx="1269758" cy="14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oto libre de droit de 3d Man Lying Down And Thinking Isolated On ...">
            <a:extLst>
              <a:ext uri="{FF2B5EF4-FFF2-40B4-BE49-F238E27FC236}">
                <a16:creationId xmlns:a16="http://schemas.microsoft.com/office/drawing/2014/main" id="{90DCA73B-5E34-4294-8D07-48CE07D7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600" y="3570626"/>
            <a:ext cx="1589486" cy="11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D390DFB-D978-46B2-A0C9-8675ED2074B9}"/>
              </a:ext>
            </a:extLst>
          </p:cNvPr>
          <p:cNvCxnSpPr/>
          <p:nvPr/>
        </p:nvCxnSpPr>
        <p:spPr>
          <a:xfrm>
            <a:off x="2000986" y="2892995"/>
            <a:ext cx="8190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1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38BE6-C385-4B04-994C-CF454A1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9957987" cy="1356360"/>
          </a:xfrm>
        </p:spPr>
        <p:txBody>
          <a:bodyPr/>
          <a:lstStyle/>
          <a:p>
            <a:r>
              <a:rPr lang="fr-FR" err="1"/>
              <a:t>Functions</a:t>
            </a:r>
            <a:r>
              <a:rPr lang="fr-FR"/>
              <a:t> </a:t>
            </a:r>
            <a:r>
              <a:rPr lang="fr-FR" err="1"/>
              <a:t>created</a:t>
            </a:r>
            <a:r>
              <a:rPr lang="fr-FR"/>
              <a:t> in </a:t>
            </a:r>
            <a:r>
              <a:rPr lang="fr-FR" err="1"/>
              <a:t>our</a:t>
            </a:r>
            <a:r>
              <a:rPr lang="fr-FR"/>
              <a:t> </a:t>
            </a:r>
            <a:r>
              <a:rPr lang="fr-FR" err="1"/>
              <a:t>Jupyter</a:t>
            </a:r>
            <a:r>
              <a:rPr lang="fr-FR"/>
              <a:t> notebook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76DFD-75B0-4274-8C89-0120C9AF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795617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err="1"/>
              <a:t>test_date</a:t>
            </a:r>
            <a:r>
              <a:rPr lang="fr-FR"/>
              <a:t>  (</a:t>
            </a:r>
            <a:r>
              <a:rPr lang="fr-FR" err="1"/>
              <a:t>subfunction</a:t>
            </a:r>
            <a:r>
              <a:rPr lang="fr-FR"/>
              <a:t>)</a:t>
            </a:r>
          </a:p>
          <a:p>
            <a:r>
              <a:rPr lang="fr-FR" b="1"/>
              <a:t>IDW</a:t>
            </a:r>
            <a:r>
              <a:rPr lang="fr-FR"/>
              <a:t>  (</a:t>
            </a:r>
            <a:r>
              <a:rPr lang="fr-FR" err="1"/>
              <a:t>subfunction</a:t>
            </a:r>
            <a:r>
              <a:rPr lang="fr-FR"/>
              <a:t>)</a:t>
            </a:r>
          </a:p>
          <a:p>
            <a:r>
              <a:rPr lang="en-US" b="1" err="1">
                <a:ea typeface="+mn-lt"/>
                <a:cs typeface="+mn-lt"/>
              </a:rPr>
              <a:t>Difference_IDW</a:t>
            </a:r>
            <a:r>
              <a:rPr lang="en-US">
                <a:ea typeface="+mn-lt"/>
                <a:cs typeface="+mn-lt"/>
              </a:rPr>
              <a:t>  (subfunction)</a:t>
            </a:r>
            <a:endParaRPr lang="fr-FR"/>
          </a:p>
          <a:p>
            <a:r>
              <a:rPr lang="fr-FR" b="1" err="1"/>
              <a:t>SumPop</a:t>
            </a:r>
            <a:r>
              <a:rPr lang="fr-FR"/>
              <a:t> </a:t>
            </a:r>
            <a:r>
              <a:rPr lang="fr-FR">
                <a:ea typeface="+mn-lt"/>
                <a:cs typeface="+mn-lt"/>
              </a:rPr>
              <a:t> (</a:t>
            </a:r>
            <a:r>
              <a:rPr lang="fr-FR" err="1">
                <a:ea typeface="+mn-lt"/>
                <a:cs typeface="+mn-lt"/>
              </a:rPr>
              <a:t>subfunction</a:t>
            </a:r>
            <a:r>
              <a:rPr lang="fr-FR">
                <a:ea typeface="+mn-lt"/>
                <a:cs typeface="+mn-lt"/>
              </a:rPr>
              <a:t>)</a:t>
            </a:r>
          </a:p>
          <a:p>
            <a:r>
              <a:rPr lang="fr-FR" b="1" err="1"/>
              <a:t>varDelta</a:t>
            </a:r>
            <a:r>
              <a:rPr lang="fr-FR"/>
              <a:t>  (main </a:t>
            </a:r>
            <a:r>
              <a:rPr lang="fr-FR" err="1"/>
              <a:t>function</a:t>
            </a:r>
            <a:r>
              <a:rPr lang="fr-FR"/>
              <a:t>)</a:t>
            </a:r>
          </a:p>
          <a:p>
            <a:r>
              <a:rPr lang="fr-FR" b="1" err="1"/>
              <a:t>varDateDay</a:t>
            </a:r>
            <a:r>
              <a:rPr lang="fr-FR"/>
              <a:t>  (main </a:t>
            </a:r>
            <a:r>
              <a:rPr lang="fr-FR" err="1"/>
              <a:t>function</a:t>
            </a:r>
            <a:r>
              <a:rPr lang="fr-FR"/>
              <a:t>)</a:t>
            </a:r>
          </a:p>
          <a:p>
            <a:r>
              <a:rPr lang="fr-FR" b="1" err="1"/>
              <a:t>varDateMonth</a:t>
            </a:r>
            <a:r>
              <a:rPr lang="fr-FR"/>
              <a:t>  (main </a:t>
            </a:r>
            <a:r>
              <a:rPr lang="fr-FR" err="1"/>
              <a:t>function</a:t>
            </a:r>
            <a:r>
              <a:rPr lang="fr-FR"/>
              <a:t>)</a:t>
            </a:r>
          </a:p>
          <a:p>
            <a:r>
              <a:rPr lang="fr-FR" b="1" err="1"/>
              <a:t>Pop_pollu</a:t>
            </a:r>
            <a:r>
              <a:rPr lang="fr-FR"/>
              <a:t>  (ArcGIS visualisation </a:t>
            </a:r>
            <a:r>
              <a:rPr lang="fr-FR" err="1"/>
              <a:t>function</a:t>
            </a:r>
            <a:r>
              <a:rPr lang="fr-FR"/>
              <a:t>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EDEF44-024C-42F1-8A2B-DCA488DF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82B2D5-8553-4429-8DF3-2C426684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B6C99-B433-404B-8FBD-71DF468F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831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test_date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387CE274-D997-402C-9553-59F465B7789B}"/>
              </a:ext>
            </a:extLst>
          </p:cNvPr>
          <p:cNvSpPr txBox="1">
            <a:spLocks/>
          </p:cNvSpPr>
          <p:nvPr/>
        </p:nvSpPr>
        <p:spPr>
          <a:xfrm>
            <a:off x="819150" y="2077044"/>
            <a:ext cx="9944309" cy="419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/>
            <a:r>
              <a:rPr lang="fr-FR" err="1"/>
              <a:t>Used</a:t>
            </a:r>
            <a:r>
              <a:rPr lang="fr-FR"/>
              <a:t> to check if the date </a:t>
            </a:r>
            <a:r>
              <a:rPr lang="fr-FR" err="1"/>
              <a:t>defined</a:t>
            </a:r>
            <a:r>
              <a:rPr lang="fr-FR"/>
              <a:t> by the user </a:t>
            </a:r>
            <a:r>
              <a:rPr lang="fr-FR" err="1"/>
              <a:t>is</a:t>
            </a:r>
            <a:r>
              <a:rPr lang="fr-FR"/>
              <a:t> in the </a:t>
            </a:r>
            <a:r>
              <a:rPr lang="fr-FR" err="1"/>
              <a:t>database</a:t>
            </a:r>
            <a:endParaRPr lang="fr-FR"/>
          </a:p>
        </p:txBody>
      </p:sp>
      <p:pic>
        <p:nvPicPr>
          <p:cNvPr id="20" name="Image 20" descr="Une image contenant capture d’écran, oiseau&#10;&#10;Description générée avec un niveau de confiance très élevé">
            <a:extLst>
              <a:ext uri="{FF2B5EF4-FFF2-40B4-BE49-F238E27FC236}">
                <a16:creationId xmlns:a16="http://schemas.microsoft.com/office/drawing/2014/main" id="{F91A7778-A5BD-4F22-B962-6DBE2639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789299"/>
            <a:ext cx="7529511" cy="1639837"/>
          </a:xfrm>
          <a:prstGeom prst="rect">
            <a:avLst/>
          </a:prstGeom>
        </p:spPr>
      </p:pic>
      <p:pic>
        <p:nvPicPr>
          <p:cNvPr id="22" name="Image 22">
            <a:extLst>
              <a:ext uri="{FF2B5EF4-FFF2-40B4-BE49-F238E27FC236}">
                <a16:creationId xmlns:a16="http://schemas.microsoft.com/office/drawing/2014/main" id="{BB411A86-E198-47E4-BDFE-5559DCAF7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81" y="4792699"/>
            <a:ext cx="2733674" cy="276224"/>
          </a:xfrm>
          <a:prstGeom prst="rect">
            <a:avLst/>
          </a:prstGeom>
        </p:spPr>
      </p:pic>
      <p:pic>
        <p:nvPicPr>
          <p:cNvPr id="24" name="Image 24">
            <a:extLst>
              <a:ext uri="{FF2B5EF4-FFF2-40B4-BE49-F238E27FC236}">
                <a16:creationId xmlns:a16="http://schemas.microsoft.com/office/drawing/2014/main" id="{F4E591D0-B547-4217-9452-977A71267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94" y="5302287"/>
            <a:ext cx="3540919" cy="2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9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IDW </a:t>
            </a:r>
            <a:r>
              <a:rPr lang="fr-FR" err="1"/>
              <a:t>function</a:t>
            </a:r>
            <a:r>
              <a:rPr lang="fr-FR"/>
              <a:t> 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537847" y="1887415"/>
            <a:ext cx="956548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</a:rPr>
              <a:t>Used to calculate the raster interpolation of pollution at a user-defined date </a:t>
            </a:r>
            <a:r>
              <a:rPr lang="en-US" sz="220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endParaRPr lang="fr-FR">
              <a:solidFill>
                <a:schemeClr val="accent1"/>
              </a:solidFill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1D999B61-CC9E-4939-B814-DE5A1DB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56" y="2633823"/>
            <a:ext cx="2278935" cy="273259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42C0272-D1C5-4006-B1B2-9B5F24299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17" y="2975950"/>
            <a:ext cx="7708105" cy="1139748"/>
          </a:xfrm>
          <a:prstGeom prst="rect">
            <a:avLst/>
          </a:prstGeom>
        </p:spPr>
      </p:pic>
      <p:pic>
        <p:nvPicPr>
          <p:cNvPr id="12" name="Image 12" descr="Une image contenant intérieur, capture d’écran, oiseau&#10;&#10;Description générée avec un niveau de confiance très élevé">
            <a:extLst>
              <a:ext uri="{FF2B5EF4-FFF2-40B4-BE49-F238E27FC236}">
                <a16:creationId xmlns:a16="http://schemas.microsoft.com/office/drawing/2014/main" id="{0857602B-CBE9-4FCD-AE39-E94DA186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17" y="4184566"/>
            <a:ext cx="6172199" cy="17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n-lt"/>
                <a:cs typeface="+mn-lt"/>
              </a:rPr>
              <a:t>Difference_IDW</a:t>
            </a:r>
            <a:r>
              <a:rPr lang="en-US">
                <a:ea typeface="+mn-lt"/>
                <a:cs typeface="+mn-lt"/>
              </a:rPr>
              <a:t> function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79335" y="2338465"/>
            <a:ext cx="112643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</a:rPr>
              <a:t>Used to calculate the difference between the raster Idw1 (of the first date) and the raster  Idw2 (of the second date):</a:t>
            </a:r>
            <a:endParaRPr lang="fr-FR" sz="2200">
              <a:solidFill>
                <a:schemeClr val="accent1"/>
              </a:solidFill>
            </a:endParaRPr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FCCE5F8C-142F-4F10-80D3-2A8D41E8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6" y="3452110"/>
            <a:ext cx="3251147" cy="278566"/>
          </a:xfrm>
          <a:prstGeom prst="rect">
            <a:avLst/>
          </a:prstGeom>
        </p:spPr>
      </p:pic>
      <p:pic>
        <p:nvPicPr>
          <p:cNvPr id="17" name="Image 17" descr="Une image contenant oiseau&#10;&#10;Description générée avec un niveau de confiance très élevé">
            <a:extLst>
              <a:ext uri="{FF2B5EF4-FFF2-40B4-BE49-F238E27FC236}">
                <a16:creationId xmlns:a16="http://schemas.microsoft.com/office/drawing/2014/main" id="{F72756E1-0A7B-47D5-BF05-5BDFC27E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4" y="3958876"/>
            <a:ext cx="3730051" cy="6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0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SumPop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63817" y="1860190"/>
            <a:ext cx="112643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</a:rPr>
              <a:t>The </a:t>
            </a:r>
            <a:r>
              <a:rPr lang="en-US" sz="2200" err="1">
                <a:solidFill>
                  <a:schemeClr val="accent1"/>
                </a:solidFill>
              </a:rPr>
              <a:t>SumPop</a:t>
            </a:r>
            <a:r>
              <a:rPr lang="en-US" sz="2200">
                <a:solidFill>
                  <a:schemeClr val="accent1"/>
                </a:solidFill>
              </a:rPr>
              <a:t> function returns the number of inhabitants whose pollution has decreased by a certain user-defined threshold:</a:t>
            </a:r>
            <a:endParaRPr lang="fr-FR" sz="2200">
              <a:solidFill>
                <a:schemeClr val="accent1"/>
              </a:solidFill>
            </a:endParaRPr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D810FDD2-0A57-437D-A18E-0804FF01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0" y="2807430"/>
            <a:ext cx="4429593" cy="274105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7BD0460F-9405-4036-BB4F-BD993EAB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33" b="21168"/>
          <a:stretch/>
        </p:blipFill>
        <p:spPr>
          <a:xfrm>
            <a:off x="589615" y="3141883"/>
            <a:ext cx="10775480" cy="1353006"/>
          </a:xfrm>
          <a:prstGeom prst="rect">
            <a:avLst/>
          </a:prstGeom>
        </p:spPr>
      </p:pic>
      <p:pic>
        <p:nvPicPr>
          <p:cNvPr id="14" name="Image 15" descr="Une image contenant oiseau&#10;&#10;Description générée avec un niveau de confiance très élevé">
            <a:extLst>
              <a:ext uri="{FF2B5EF4-FFF2-40B4-BE49-F238E27FC236}">
                <a16:creationId xmlns:a16="http://schemas.microsoft.com/office/drawing/2014/main" id="{27F1B736-0328-4B86-ADDD-69A953232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64" y="4556323"/>
            <a:ext cx="9613692" cy="17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1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43214"/>
            <a:ext cx="9875520" cy="1356360"/>
          </a:xfrm>
        </p:spPr>
        <p:txBody>
          <a:bodyPr/>
          <a:lstStyle/>
          <a:p>
            <a:r>
              <a:rPr lang="fr-FR" err="1"/>
              <a:t>varDelta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98794" y="1303938"/>
            <a:ext cx="112643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accent1"/>
                </a:solidFill>
              </a:rPr>
              <a:t>varDelta</a:t>
            </a:r>
            <a:r>
              <a:rPr lang="en-US" sz="2000">
                <a:solidFill>
                  <a:schemeClr val="accent1"/>
                </a:solidFill>
              </a:rPr>
              <a:t> is a main function that calls the subfunctions to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Allows interaction with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Used to return the graph of the number of inhabitants as a function of the pollution reduction threshold for 2 user-defined dates:</a:t>
            </a:r>
            <a:endParaRPr lang="fr-FR" sz="2000">
              <a:solidFill>
                <a:schemeClr val="accent1"/>
              </a:solidFill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A1993F75-F7A3-4D7A-8E84-04BABAF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34" y="3299107"/>
            <a:ext cx="3728019" cy="218182"/>
          </a:xfrm>
          <a:prstGeom prst="rect">
            <a:avLst/>
          </a:prstGeom>
        </p:spPr>
      </p:pic>
      <p:pic>
        <p:nvPicPr>
          <p:cNvPr id="12" name="Image 12" descr="Une image contenant capture d’écran, oiseau&#10;&#10;Description générée avec un niveau de confiance très élevé">
            <a:extLst>
              <a:ext uri="{FF2B5EF4-FFF2-40B4-BE49-F238E27FC236}">
                <a16:creationId xmlns:a16="http://schemas.microsoft.com/office/drawing/2014/main" id="{D07369D9-C5BE-4C30-AB47-415129E1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16" y="3589970"/>
            <a:ext cx="9963460" cy="29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varDelta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 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79335" y="2176072"/>
            <a:ext cx="1126436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</a:rPr>
              <a:t>Example of results with the </a:t>
            </a:r>
            <a:r>
              <a:rPr lang="en-US" sz="2200" err="1">
                <a:solidFill>
                  <a:schemeClr val="accent1"/>
                </a:solidFill>
              </a:rPr>
              <a:t>varDelta</a:t>
            </a:r>
            <a:r>
              <a:rPr lang="en-US" sz="2200">
                <a:solidFill>
                  <a:schemeClr val="accent1"/>
                </a:solidFill>
              </a:rPr>
              <a:t> </a:t>
            </a:r>
            <a:r>
              <a:rPr lang="en-US" sz="2200">
                <a:solidFill>
                  <a:schemeClr val="accent1"/>
                </a:solidFill>
                <a:ea typeface="+mn-lt"/>
                <a:cs typeface="+mn-lt"/>
              </a:rPr>
              <a:t>function </a:t>
            </a:r>
            <a:r>
              <a:rPr lang="en-US" sz="2200">
                <a:solidFill>
                  <a:schemeClr val="accent1"/>
                </a:solidFill>
              </a:rPr>
              <a:t>:</a:t>
            </a:r>
            <a:endParaRPr lang="fr-FR" sz="2200">
              <a:solidFill>
                <a:schemeClr val="accent1"/>
              </a:solidFill>
            </a:endParaRP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DCDE5970-0B8E-482E-93DE-7050AB915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02" y="2899957"/>
            <a:ext cx="6178445" cy="2669529"/>
          </a:xfrm>
          <a:prstGeom prst="rect">
            <a:avLst/>
          </a:prstGeom>
        </p:spPr>
      </p:pic>
      <p:pic>
        <p:nvPicPr>
          <p:cNvPr id="11" name="Image 12">
            <a:extLst>
              <a:ext uri="{FF2B5EF4-FFF2-40B4-BE49-F238E27FC236}">
                <a16:creationId xmlns:a16="http://schemas.microsoft.com/office/drawing/2014/main" id="{A123A4B6-8FF3-4EC4-A151-93E693D4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4" y="3166269"/>
            <a:ext cx="5616312" cy="24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76883"/>
            <a:ext cx="9875520" cy="1356360"/>
          </a:xfrm>
        </p:spPr>
        <p:txBody>
          <a:bodyPr/>
          <a:lstStyle/>
          <a:p>
            <a:r>
              <a:rPr lang="en-US" err="1"/>
              <a:t>varDateDay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18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63817" y="1087560"/>
            <a:ext cx="112643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accent1"/>
                </a:solidFill>
              </a:rPr>
              <a:t>varDelta</a:t>
            </a:r>
            <a:r>
              <a:rPr lang="en-US" sz="2000">
                <a:solidFill>
                  <a:schemeClr val="accent1"/>
                </a:solidFill>
              </a:rPr>
              <a:t> is a main function that calls the subfunctions to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</a:rPr>
              <a:t>Allows interaction with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accent1"/>
                </a:solidFill>
              </a:rPr>
              <a:t>varDateDay</a:t>
            </a:r>
            <a:r>
              <a:rPr lang="en-US" sz="2000">
                <a:solidFill>
                  <a:schemeClr val="accent1"/>
                </a:solidFill>
              </a:rPr>
              <a:t> function returns the graph of the number of inhabitants whose pollution has decreased by more than a certain level each day between two user-defined dates:</a:t>
            </a:r>
            <a:endParaRPr lang="fr-FR" sz="2000">
              <a:solidFill>
                <a:schemeClr val="accent1"/>
              </a:solidFill>
            </a:endParaRPr>
          </a:p>
        </p:txBody>
      </p:sp>
      <p:pic>
        <p:nvPicPr>
          <p:cNvPr id="8" name="Image 9">
            <a:extLst>
              <a:ext uri="{FF2B5EF4-FFF2-40B4-BE49-F238E27FC236}">
                <a16:creationId xmlns:a16="http://schemas.microsoft.com/office/drawing/2014/main" id="{C6A72891-D182-4C6F-9205-7245BA1A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0" y="3026552"/>
            <a:ext cx="4067331" cy="240783"/>
          </a:xfrm>
          <a:prstGeom prst="rect">
            <a:avLst/>
          </a:prstGeom>
        </p:spPr>
      </p:pic>
      <p:pic>
        <p:nvPicPr>
          <p:cNvPr id="11" name="Image 11" descr="Une image contenant oiseau&#10;&#10;Description générée avec un niveau de confiance très élevé">
            <a:extLst>
              <a:ext uri="{FF2B5EF4-FFF2-40B4-BE49-F238E27FC236}">
                <a16:creationId xmlns:a16="http://schemas.microsoft.com/office/drawing/2014/main" id="{ACB4B17B-C125-41ED-8978-E26E40BE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08" y="3266108"/>
            <a:ext cx="9851034" cy="1547997"/>
          </a:xfrm>
          <a:prstGeom prst="rect">
            <a:avLst/>
          </a:prstGeom>
        </p:spPr>
      </p:pic>
      <p:pic>
        <p:nvPicPr>
          <p:cNvPr id="13" name="Image 13" descr="Une image contenant table, oiseau&#10;&#10;Description générée avec un niveau de confiance très élevé">
            <a:extLst>
              <a:ext uri="{FF2B5EF4-FFF2-40B4-BE49-F238E27FC236}">
                <a16:creationId xmlns:a16="http://schemas.microsoft.com/office/drawing/2014/main" id="{13D3FE8B-875F-4A49-BA46-1CC37C1F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07" y="4809024"/>
            <a:ext cx="4929264" cy="17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varDateDay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 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675298" y="1955378"/>
            <a:ext cx="112643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  <a:ea typeface="+mn-lt"/>
                <a:cs typeface="+mn-lt"/>
              </a:rPr>
              <a:t>Example of result of the </a:t>
            </a:r>
            <a:r>
              <a:rPr lang="en-US" sz="2200" err="1">
                <a:solidFill>
                  <a:schemeClr val="accent1"/>
                </a:solidFill>
              </a:rPr>
              <a:t>varDateDay</a:t>
            </a:r>
            <a:r>
              <a:rPr lang="en-US" sz="2200">
                <a:solidFill>
                  <a:schemeClr val="accent1"/>
                </a:solidFill>
              </a:rPr>
              <a:t>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accent1"/>
              </a:solidFill>
            </a:endParaRPr>
          </a:p>
        </p:txBody>
      </p:sp>
      <p:pic>
        <p:nvPicPr>
          <p:cNvPr id="10" name="Image 10" descr="Une image contenant horloge&#10;&#10;Description générée avec un niveau de confiance très élevé">
            <a:extLst>
              <a:ext uri="{FF2B5EF4-FFF2-40B4-BE49-F238E27FC236}">
                <a16:creationId xmlns:a16="http://schemas.microsoft.com/office/drawing/2014/main" id="{DFF51AC0-0167-4CD1-8B5B-C6423DE1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07" y="2583189"/>
            <a:ext cx="9304385" cy="39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F822-0E6E-4E26-8DF0-C6296E34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 of the </a:t>
            </a:r>
            <a:r>
              <a:rPr lang="fr-FR" err="1"/>
              <a:t>study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CDD552-1338-499E-89C6-993C2BC7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039100" cy="4038600"/>
          </a:xfrm>
        </p:spPr>
        <p:txBody>
          <a:bodyPr>
            <a:normAutofit/>
          </a:bodyPr>
          <a:lstStyle/>
          <a:p>
            <a:r>
              <a:rPr lang="fr-FR" err="1"/>
              <a:t>Determine</a:t>
            </a:r>
            <a:r>
              <a:rPr lang="fr-FR"/>
              <a:t> if confinement </a:t>
            </a:r>
            <a:r>
              <a:rPr lang="fr-FR" err="1"/>
              <a:t>reduced</a:t>
            </a:r>
            <a:r>
              <a:rPr lang="fr-FR"/>
              <a:t> pollution (NO2) </a:t>
            </a:r>
            <a:r>
              <a:rPr lang="fr-FR" err="1"/>
              <a:t>levels</a:t>
            </a:r>
            <a:r>
              <a:rPr lang="fr-FR"/>
              <a:t> in Paris area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Airparif</a:t>
            </a:r>
            <a:r>
              <a:rPr lang="fr-FR"/>
              <a:t> </a:t>
            </a:r>
            <a:r>
              <a:rPr lang="fr-FR" err="1"/>
              <a:t>measurements</a:t>
            </a:r>
            <a:endParaRPr lang="fr-FR"/>
          </a:p>
          <a:p>
            <a:endParaRPr lang="fr-FR"/>
          </a:p>
          <a:p>
            <a:r>
              <a:rPr lang="fr-FR" err="1"/>
              <a:t>Visualize</a:t>
            </a:r>
            <a:r>
              <a:rPr lang="fr-FR"/>
              <a:t> pollution </a:t>
            </a:r>
            <a:r>
              <a:rPr lang="fr-FR" err="1"/>
              <a:t>levels</a:t>
            </a:r>
            <a:r>
              <a:rPr lang="fr-FR"/>
              <a:t> on Paris </a:t>
            </a:r>
            <a:r>
              <a:rPr lang="fr-FR" err="1"/>
              <a:t>map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ArcGIS</a:t>
            </a:r>
          </a:p>
          <a:p>
            <a:endParaRPr lang="fr-FR"/>
          </a:p>
          <a:p>
            <a:r>
              <a:rPr lang="fr-FR" err="1"/>
              <a:t>Estimate</a:t>
            </a:r>
            <a:r>
              <a:rPr lang="fr-FR"/>
              <a:t> the </a:t>
            </a:r>
            <a:r>
              <a:rPr lang="fr-FR" err="1"/>
              <a:t>number</a:t>
            </a:r>
            <a:r>
              <a:rPr lang="fr-FR"/>
              <a:t> of people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better</a:t>
            </a:r>
            <a:r>
              <a:rPr lang="fr-FR"/>
              <a:t> air </a:t>
            </a:r>
            <a:r>
              <a:rPr lang="fr-FR" err="1"/>
              <a:t>quality</a:t>
            </a:r>
            <a:endParaRPr lang="fr-FR"/>
          </a:p>
          <a:p>
            <a:pPr marL="45720" indent="0">
              <a:buNone/>
            </a:pPr>
            <a:endParaRPr lang="fr-FR"/>
          </a:p>
          <a:p>
            <a:r>
              <a:rPr lang="en-US"/>
              <a:t>Provide a tool for users to make their own calculations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A92B4E-07BC-4F18-AC6F-7D829F0A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8CDDCA-DEBD-4EFE-94F0-A3938E71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00508-C979-4A4E-8236-E012B0B9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2</a:t>
            </a:fld>
            <a:endParaRPr lang="fr-FR" noProof="0"/>
          </a:p>
        </p:txBody>
      </p:sp>
      <p:pic>
        <p:nvPicPr>
          <p:cNvPr id="2050" name="Picture 2" descr="EN IMAGES. Pic de pollution : Paris dans le brouillard - Le Parisien">
            <a:extLst>
              <a:ext uri="{FF2B5EF4-FFF2-40B4-BE49-F238E27FC236}">
                <a16:creationId xmlns:a16="http://schemas.microsoft.com/office/drawing/2014/main" id="{5364A0CD-6DBA-443D-9D87-CCBC68AB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7" y="1965960"/>
            <a:ext cx="3248025" cy="203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16C33C-914A-4682-ABD5-0F5FA80EE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47" y="4184710"/>
            <a:ext cx="3248025" cy="2063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32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User interface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20</a:t>
            </a:fld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5E09-6292-4961-8D58-01CDBA4C122B}"/>
              </a:ext>
            </a:extLst>
          </p:cNvPr>
          <p:cNvSpPr txBox="1"/>
          <p:nvPr/>
        </p:nvSpPr>
        <p:spPr>
          <a:xfrm>
            <a:off x="479335" y="2176072"/>
            <a:ext cx="112643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accent1"/>
                </a:solidFill>
              </a:rPr>
              <a:t>In order to make the use of these functions more interactive, we used the input function to allow the user to select the dates according to his or her wishes: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0378EA5-7145-459E-9660-0C29EB7B4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85" b="15311"/>
          <a:stretch/>
        </p:blipFill>
        <p:spPr>
          <a:xfrm>
            <a:off x="389744" y="3213934"/>
            <a:ext cx="6790563" cy="2215630"/>
          </a:xfrm>
          <a:prstGeom prst="rect">
            <a:avLst/>
          </a:prstGeom>
        </p:spPr>
      </p:pic>
      <p:pic>
        <p:nvPicPr>
          <p:cNvPr id="10" name="Image 10" descr="Une image contenant personne&#10;&#10;Description générée avec un niveau de confiance très élevé">
            <a:extLst>
              <a:ext uri="{FF2B5EF4-FFF2-40B4-BE49-F238E27FC236}">
                <a16:creationId xmlns:a16="http://schemas.microsoft.com/office/drawing/2014/main" id="{EDDA3889-62BE-48F9-A3D4-C265F3D1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236" y="3192905"/>
            <a:ext cx="4579495" cy="22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7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 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21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5989A9-9BE5-4392-96D0-B768B6F1A489}"/>
              </a:ext>
            </a:extLst>
          </p:cNvPr>
          <p:cNvSpPr txBox="1"/>
          <p:nvPr/>
        </p:nvSpPr>
        <p:spPr>
          <a:xfrm>
            <a:off x="853911" y="1965960"/>
            <a:ext cx="781301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Our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work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is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conclusive as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we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saw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with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several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results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that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the air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quality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has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improved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since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confinement.  Indeed, an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increase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of the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number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of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inhabitants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under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a certain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threshold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of pollution can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be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seen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on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our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graphs.</a:t>
            </a:r>
          </a:p>
        </p:txBody>
      </p:sp>
      <p:pic>
        <p:nvPicPr>
          <p:cNvPr id="6146" name="Picture 2" descr="Choosing+right+person Stock Illustrations, Images &amp; Vectors ...">
            <a:extLst>
              <a:ext uri="{FF2B5EF4-FFF2-40B4-BE49-F238E27FC236}">
                <a16:creationId xmlns:a16="http://schemas.microsoft.com/office/drawing/2014/main" id="{943DBED1-5769-4446-8843-CD36F9DD5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11855" b="7073"/>
          <a:stretch/>
        </p:blipFill>
        <p:spPr bwMode="auto">
          <a:xfrm>
            <a:off x="8731771" y="1470241"/>
            <a:ext cx="3035583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6D3E42-6370-444C-ABF3-0047FC1C4E1A}"/>
              </a:ext>
            </a:extLst>
          </p:cNvPr>
          <p:cNvSpPr/>
          <p:nvPr/>
        </p:nvSpPr>
        <p:spPr>
          <a:xfrm>
            <a:off x="853910" y="3632416"/>
            <a:ext cx="101646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Furthermore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our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program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is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easy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to use and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easy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-to-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handle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and can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be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updated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with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fr-FR" sz="2200" err="1">
                <a:solidFill>
                  <a:schemeClr val="accent1"/>
                </a:solidFill>
                <a:ea typeface="+mn-lt"/>
                <a:cs typeface="+mn-lt"/>
              </a:rPr>
              <a:t>recent</a:t>
            </a:r>
            <a:r>
              <a:rPr lang="fr-FR" sz="2200">
                <a:solidFill>
                  <a:schemeClr val="accent1"/>
                </a:solidFill>
                <a:ea typeface="+mn-lt"/>
                <a:cs typeface="+mn-lt"/>
              </a:rPr>
              <a:t> values.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20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/>
                </a:solidFill>
                <a:ea typeface="+mn-lt"/>
                <a:cs typeface="+mn-lt"/>
              </a:rPr>
              <a:t>The future of this work could be to extend the borders of the Paris region to those of France.</a:t>
            </a:r>
            <a:endParaRPr lang="fr-FR" sz="22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95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F822-0E6E-4E26-8DF0-C6296E34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Databases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for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project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CDD552-1338-499E-89C6-993C2BC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/>
              <a:t>Airparif</a:t>
            </a:r>
            <a:r>
              <a:rPr lang="en-US"/>
              <a:t> is a French organization approved by the Ministry of the Environment for air quality monitoring in the Ile-de-France region.</a:t>
            </a:r>
          </a:p>
          <a:p>
            <a:endParaRPr lang="en-US"/>
          </a:p>
          <a:p>
            <a:r>
              <a:rPr lang="en-US"/>
              <a:t>Provides shapefile with quantities of pollutants in the air measured at the measuring stations (observed concentrations)</a:t>
            </a:r>
          </a:p>
          <a:p>
            <a:endParaRPr lang="en-US"/>
          </a:p>
          <a:p>
            <a:r>
              <a:rPr lang="en-US"/>
              <a:t>Data from 2017 to 2020 in our case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A92B4E-07BC-4F18-AC6F-7D829F0A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8CDDCA-DEBD-4EFE-94F0-A3938E71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00508-C979-4A4E-8236-E012B0B9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3</a:t>
            </a:fld>
            <a:endParaRPr lang="fr-FR" noProof="0"/>
          </a:p>
        </p:txBody>
      </p:sp>
      <p:pic>
        <p:nvPicPr>
          <p:cNvPr id="3074" name="Picture 2" descr="Airparif - data.gouv.fr">
            <a:extLst>
              <a:ext uri="{FF2B5EF4-FFF2-40B4-BE49-F238E27FC236}">
                <a16:creationId xmlns:a16="http://schemas.microsoft.com/office/drawing/2014/main" id="{03317D80-9BEE-4CE6-8411-11858911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97" y="4146728"/>
            <a:ext cx="2457450" cy="173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4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F822-0E6E-4E26-8DF0-C6296E34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55844"/>
            <a:ext cx="9875520" cy="1356360"/>
          </a:xfrm>
        </p:spPr>
        <p:txBody>
          <a:bodyPr/>
          <a:lstStyle/>
          <a:p>
            <a:r>
              <a:rPr lang="fr-FR"/>
              <a:t>Flowchart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A92B4E-07BC-4F18-AC6F-7D829F0A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8CDDCA-DEBD-4EFE-94F0-A3938E71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00508-C979-4A4E-8236-E012B0B9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17" name="Espace réservé du contenu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F1A134C-C380-45A5-8C36-23008EFCA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54" b="16508"/>
          <a:stretch/>
        </p:blipFill>
        <p:spPr>
          <a:xfrm>
            <a:off x="2870573" y="1335971"/>
            <a:ext cx="2157149" cy="5220323"/>
          </a:xfrm>
          <a:prstGeom prst="rect">
            <a:avLst/>
          </a:prstGeom>
        </p:spPr>
      </p:pic>
      <p:pic>
        <p:nvPicPr>
          <p:cNvPr id="20" name="Espace réservé du contenu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18E779E-9F15-463A-BE75-16DF2CFC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88" t="3721"/>
          <a:stretch/>
        </p:blipFill>
        <p:spPr>
          <a:xfrm>
            <a:off x="5992754" y="419100"/>
            <a:ext cx="425680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56F9E8C-99DE-4F75-8E2B-C54BC312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6" y="-369475"/>
            <a:ext cx="9966960" cy="2926080"/>
          </a:xfrm>
        </p:spPr>
        <p:txBody>
          <a:bodyPr anchor="b">
            <a:normAutofit/>
          </a:bodyPr>
          <a:lstStyle/>
          <a:p>
            <a:r>
              <a:rPr lang="fr-FR" err="1"/>
              <a:t>Results</a:t>
            </a:r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25D5F191-17D1-474D-8882-274B49DA6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652" y="2824972"/>
            <a:ext cx="4168902" cy="484155"/>
          </a:xfrm>
        </p:spPr>
        <p:txBody>
          <a:bodyPr anchor="t">
            <a:normAutofit/>
          </a:bodyPr>
          <a:lstStyle/>
          <a:p>
            <a:r>
              <a:rPr lang="fr-FR"/>
              <a:t>ArcGIS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visualization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E6F9B2-AACB-4986-B930-4601A681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140" y="6547748"/>
            <a:ext cx="2329074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4F1BE4-7C56-403A-9D57-29AFD842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556294"/>
            <a:ext cx="4717774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0B5A5-6C53-48D9-A9D9-71EB0C98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9563" y="6557963"/>
            <a:ext cx="170621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4098" name="Picture 2" descr="ArcGIS — Wikipédia">
            <a:extLst>
              <a:ext uri="{FF2B5EF4-FFF2-40B4-BE49-F238E27FC236}">
                <a16:creationId xmlns:a16="http://schemas.microsoft.com/office/drawing/2014/main" id="{BF483D09-2B9D-4FDC-BD8D-BD2060F4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28" y="3548874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ous-titre 7">
            <a:extLst>
              <a:ext uri="{FF2B5EF4-FFF2-40B4-BE49-F238E27FC236}">
                <a16:creationId xmlns:a16="http://schemas.microsoft.com/office/drawing/2014/main" id="{05E56A3A-6F2E-4A0B-BB60-5DE35305307D}"/>
              </a:ext>
            </a:extLst>
          </p:cNvPr>
          <p:cNvSpPr txBox="1">
            <a:spLocks/>
          </p:cNvSpPr>
          <p:nvPr/>
        </p:nvSpPr>
        <p:spPr>
          <a:xfrm>
            <a:off x="6997448" y="2824971"/>
            <a:ext cx="4168902" cy="484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Programming</a:t>
            </a:r>
            <a:r>
              <a:rPr lang="fr-FR"/>
              <a:t> </a:t>
            </a:r>
            <a:r>
              <a:rPr lang="fr-FR" err="1"/>
              <a:t>results</a:t>
            </a:r>
            <a:endParaRPr lang="fr-FR"/>
          </a:p>
        </p:txBody>
      </p:sp>
      <p:pic>
        <p:nvPicPr>
          <p:cNvPr id="4102" name="Picture 6" descr="Jupyter — Wikipédia">
            <a:extLst>
              <a:ext uri="{FF2B5EF4-FFF2-40B4-BE49-F238E27FC236}">
                <a16:creationId xmlns:a16="http://schemas.microsoft.com/office/drawing/2014/main" id="{59603D9E-687C-49B2-9B91-534BCFDB2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00" y="3548874"/>
            <a:ext cx="1602798" cy="185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04444A-5BD9-4CB4-A09E-0699EBDF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96796"/>
            <a:ext cx="9875520" cy="1356360"/>
          </a:xfrm>
        </p:spPr>
        <p:txBody>
          <a:bodyPr/>
          <a:lstStyle/>
          <a:p>
            <a:r>
              <a:rPr lang="fr-FR"/>
              <a:t>ArcGIS results with visualization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D0E780C-FA85-42AF-8B9F-27E70C56D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889" y="1342890"/>
            <a:ext cx="9872871" cy="1371600"/>
          </a:xfrm>
        </p:spPr>
        <p:txBody>
          <a:bodyPr/>
          <a:lstStyle/>
          <a:p>
            <a:r>
              <a:rPr lang="fr-FR"/>
              <a:t>Localisation of 13 stations around Paris</a:t>
            </a:r>
          </a:p>
          <a:p>
            <a:endParaRPr lang="fr-FR"/>
          </a:p>
          <a:p>
            <a:r>
              <a:rPr lang="fr-FR"/>
              <a:t>Interpolation of pollution levels</a:t>
            </a:r>
          </a:p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1BA14-8D5C-4271-BC2C-D0C37F74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B9B75-D166-4AAE-97B7-3D21FAA6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5F9FA5-87F0-4B37-B563-01DF020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6</a:t>
            </a:fld>
            <a:endParaRPr lang="fr-FR" noProof="0"/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7240BCD0-A8BF-4AAC-A3CC-7382EA22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18" y="1342890"/>
            <a:ext cx="2933490" cy="208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D6463AEB-E52C-480A-8F16-1BDE7D5F369A}"/>
              </a:ext>
            </a:extLst>
          </p:cNvPr>
          <p:cNvSpPr txBox="1">
            <a:spLocks/>
          </p:cNvSpPr>
          <p:nvPr/>
        </p:nvSpPr>
        <p:spPr>
          <a:xfrm>
            <a:off x="1025912" y="3166603"/>
            <a:ext cx="3728103" cy="257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fr-FR" err="1"/>
              <a:t>before</a:t>
            </a:r>
            <a:r>
              <a:rPr lang="fr-FR"/>
              <a:t> confinement (18/04/2018)</a:t>
            </a:r>
          </a:p>
          <a:p>
            <a:pPr marL="45720" indent="0" algn="ctr">
              <a:buNone/>
            </a:pPr>
            <a:endParaRPr lang="fr-FR"/>
          </a:p>
        </p:txBody>
      </p:sp>
      <p:sp>
        <p:nvSpPr>
          <p:cNvPr id="14" name="Espace réservé du contenu 7">
            <a:extLst>
              <a:ext uri="{FF2B5EF4-FFF2-40B4-BE49-F238E27FC236}">
                <a16:creationId xmlns:a16="http://schemas.microsoft.com/office/drawing/2014/main" id="{D6332D8C-07C2-4D2A-B13F-F6B6D4BA3075}"/>
              </a:ext>
            </a:extLst>
          </p:cNvPr>
          <p:cNvSpPr txBox="1">
            <a:spLocks/>
          </p:cNvSpPr>
          <p:nvPr/>
        </p:nvSpPr>
        <p:spPr>
          <a:xfrm>
            <a:off x="5154723" y="3166603"/>
            <a:ext cx="3728103" cy="257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fr-FR" err="1"/>
              <a:t>after</a:t>
            </a:r>
            <a:r>
              <a:rPr lang="fr-FR"/>
              <a:t> confinement (04/04/2020)</a:t>
            </a:r>
          </a:p>
          <a:p>
            <a:pPr marL="45720" indent="0" algn="ctr">
              <a:buNone/>
            </a:pPr>
            <a:endParaRPr lang="fr-FR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89AF113-8266-4DFE-ACFF-9757423F463C}"/>
              </a:ext>
            </a:extLst>
          </p:cNvPr>
          <p:cNvSpPr/>
          <p:nvPr/>
        </p:nvSpPr>
        <p:spPr>
          <a:xfrm>
            <a:off x="9292722" y="4762818"/>
            <a:ext cx="2455594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rgbClr val="00B050"/>
                </a:solidFill>
              </a:rPr>
              <a:t>Green</a:t>
            </a:r>
            <a:r>
              <a:rPr lang="fr-FR"/>
              <a:t> = 0 µg/m3</a:t>
            </a:r>
          </a:p>
          <a:p>
            <a:pPr lvl="1"/>
            <a:r>
              <a:rPr lang="fr-FR">
                <a:solidFill>
                  <a:srgbClr val="FF0000"/>
                </a:solidFill>
              </a:rPr>
              <a:t>Red</a:t>
            </a:r>
            <a:r>
              <a:rPr lang="fr-FR"/>
              <a:t> = 140 µg/m3</a:t>
            </a:r>
          </a:p>
        </p:txBody>
      </p:sp>
      <p:pic>
        <p:nvPicPr>
          <p:cNvPr id="17" name="Image 12">
            <a:extLst>
              <a:ext uri="{FF2B5EF4-FFF2-40B4-BE49-F238E27FC236}">
                <a16:creationId xmlns:a16="http://schemas.microsoft.com/office/drawing/2014/main" id="{0E072374-FA6A-4EAB-B27E-F438A5A3D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15713"/>
          <a:stretch/>
        </p:blipFill>
        <p:spPr>
          <a:xfrm>
            <a:off x="1104045" y="3860584"/>
            <a:ext cx="3571835" cy="245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4">
            <a:extLst>
              <a:ext uri="{FF2B5EF4-FFF2-40B4-BE49-F238E27FC236}">
                <a16:creationId xmlns:a16="http://schemas.microsoft.com/office/drawing/2014/main" id="{F690140C-A2FE-4E48-ADEA-622C47C21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9" r="2461" b="21418"/>
          <a:stretch/>
        </p:blipFill>
        <p:spPr>
          <a:xfrm>
            <a:off x="5145537" y="3860584"/>
            <a:ext cx="3746477" cy="245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2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BCB6B9-B654-4EB1-84AD-F3F2DD3B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ArcGIS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visualization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C7BBF6-ABB5-4628-B2F2-B40E073C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Subraction</a:t>
            </a:r>
            <a:r>
              <a:rPr lang="fr-FR"/>
              <a:t> of the </a:t>
            </a:r>
            <a:r>
              <a:rPr lang="fr-FR" err="1"/>
              <a:t>two</a:t>
            </a:r>
            <a:r>
              <a:rPr lang="fr-FR"/>
              <a:t> interpolations to </a:t>
            </a:r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where</a:t>
            </a:r>
            <a:r>
              <a:rPr lang="fr-FR"/>
              <a:t> the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highest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D032DF-1A62-40C8-9EF2-A1A62528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403FA4-977F-4CB7-B327-4BA857D1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70F364-6FE0-414B-BFA2-22F86FC0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7</a:t>
            </a:fld>
            <a:endParaRPr lang="fr-FR" noProof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8D9CE9-E94F-4693-8F98-CC46D1AB8754}"/>
              </a:ext>
            </a:extLst>
          </p:cNvPr>
          <p:cNvGrpSpPr/>
          <p:nvPr/>
        </p:nvGrpSpPr>
        <p:grpSpPr>
          <a:xfrm>
            <a:off x="2826951" y="2535977"/>
            <a:ext cx="5809545" cy="3712423"/>
            <a:chOff x="2826951" y="2535977"/>
            <a:chExt cx="5809545" cy="371242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F2C76D6-3581-44DD-91D1-CFC92D91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373" y="2535977"/>
              <a:ext cx="5114123" cy="37124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8767001-B071-43D1-A029-7012F11A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6951" y="5533925"/>
              <a:ext cx="695422" cy="714475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171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1AB2D-9A9F-4F1A-AA90-6E1E94DB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ArcGIS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visualization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1899CE-BD9A-442A-B29C-EDDE0E85D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87958"/>
            <a:ext cx="9872871" cy="4038600"/>
          </a:xfrm>
        </p:spPr>
        <p:txBody>
          <a:bodyPr/>
          <a:lstStyle/>
          <a:p>
            <a:r>
              <a:rPr lang="fr-FR"/>
              <a:t>Conversion of the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into</a:t>
            </a:r>
            <a:r>
              <a:rPr lang="fr-FR"/>
              <a:t> a </a:t>
            </a:r>
            <a:r>
              <a:rPr lang="fr-FR" err="1"/>
              <a:t>binary</a:t>
            </a:r>
            <a:r>
              <a:rPr lang="fr-FR"/>
              <a:t> </a:t>
            </a:r>
            <a:r>
              <a:rPr lang="fr-FR" err="1"/>
              <a:t>map</a:t>
            </a:r>
            <a:r>
              <a:rPr lang="fr-FR"/>
              <a:t> to </a:t>
            </a:r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where</a:t>
            </a:r>
            <a:r>
              <a:rPr lang="fr-FR"/>
              <a:t> NO2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decreased</a:t>
            </a:r>
            <a:r>
              <a:rPr lang="fr-FR"/>
              <a:t> by at least 90 µg/m</a:t>
            </a:r>
            <a:r>
              <a:rPr lang="fr-FR" baseline="30000"/>
              <a:t>3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77A270-92C1-4F60-85EE-622355DD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F3BEAB-E3C9-4D83-91F4-C9367EED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7BDD35-456C-4CE2-96C1-4E07D8E2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62F2EF-85B2-459D-8CDE-0A6FCB98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70" y="2781364"/>
            <a:ext cx="4864660" cy="3540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D4E703-49C1-4122-80F6-3A7AD80D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38" y="5731242"/>
            <a:ext cx="409632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8C9F8-2879-4DEC-A128-A680F631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999"/>
            <a:ext cx="9875520" cy="1356360"/>
          </a:xfrm>
        </p:spPr>
        <p:txBody>
          <a:bodyPr/>
          <a:lstStyle/>
          <a:p>
            <a:r>
              <a:rPr lang="fr-FR"/>
              <a:t>ArcGIS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visualization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7AB8F-A75E-47F9-816A-3DE4A3017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09700"/>
            <a:ext cx="9872871" cy="4038600"/>
          </a:xfrm>
        </p:spPr>
        <p:txBody>
          <a:bodyPr/>
          <a:lstStyle/>
          <a:p>
            <a:r>
              <a:rPr lang="fr-FR" err="1"/>
              <a:t>Get</a:t>
            </a:r>
            <a:r>
              <a:rPr lang="fr-FR"/>
              <a:t> the population </a:t>
            </a:r>
            <a:r>
              <a:rPr lang="fr-FR" err="1"/>
              <a:t>density</a:t>
            </a:r>
            <a:r>
              <a:rPr lang="fr-FR"/>
              <a:t> </a:t>
            </a:r>
            <a:r>
              <a:rPr lang="fr-FR" err="1"/>
              <a:t>where</a:t>
            </a:r>
            <a:r>
              <a:rPr lang="fr-FR"/>
              <a:t> the </a:t>
            </a:r>
            <a:r>
              <a:rPr lang="fr-FR" err="1"/>
              <a:t>binary</a:t>
            </a:r>
            <a:r>
              <a:rPr lang="fr-FR"/>
              <a:t> </a:t>
            </a:r>
            <a:r>
              <a:rPr lang="fr-FR" err="1"/>
              <a:t>map</a:t>
            </a:r>
            <a:r>
              <a:rPr lang="fr-FR"/>
              <a:t> </a:t>
            </a:r>
            <a:r>
              <a:rPr lang="fr-FR" err="1"/>
              <a:t>was</a:t>
            </a:r>
            <a:r>
              <a:rPr lang="fr-FR"/>
              <a:t> 1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6251C-8B19-4A62-B530-A437D139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30/04/2020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2BBCF-BB6C-48FE-8E65-83A69B4F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Nicolas Beraud and Alex Paysant--Tholi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F4F3-5B2E-49B5-85F1-9AC9EF18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CB2021-FF0E-43C6-A479-10E7853F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47" y="1885661"/>
            <a:ext cx="3374625" cy="27444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5E3743-52B1-429A-AA39-A723AF114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530" y="1881388"/>
            <a:ext cx="3374625" cy="27444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66C616-1A16-4879-ABD8-16D75F02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57" y="3956228"/>
            <a:ext cx="2937155" cy="213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2A0E6F4-0A9D-48BC-AC2E-43E9964B7EAF}"/>
              </a:ext>
            </a:extLst>
          </p:cNvPr>
          <p:cNvSpPr/>
          <p:nvPr/>
        </p:nvSpPr>
        <p:spPr>
          <a:xfrm rot="2700000">
            <a:off x="4106306" y="3956360"/>
            <a:ext cx="1164537" cy="2306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55950F8-E990-4FB6-BF23-F05E115333EF}"/>
              </a:ext>
            </a:extLst>
          </p:cNvPr>
          <p:cNvSpPr/>
          <p:nvPr/>
        </p:nvSpPr>
        <p:spPr>
          <a:xfrm rot="18900000">
            <a:off x="6888027" y="3956361"/>
            <a:ext cx="1164537" cy="2306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374FCBA5-9824-400E-A9C4-9CC77CA59748}"/>
              </a:ext>
            </a:extLst>
          </p:cNvPr>
          <p:cNvSpPr/>
          <p:nvPr/>
        </p:nvSpPr>
        <p:spPr>
          <a:xfrm>
            <a:off x="4243818" y="4071661"/>
            <a:ext cx="410198" cy="410198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t égal à 14">
            <a:extLst>
              <a:ext uri="{FF2B5EF4-FFF2-40B4-BE49-F238E27FC236}">
                <a16:creationId xmlns:a16="http://schemas.microsoft.com/office/drawing/2014/main" id="{F3BEEF99-61D2-4576-A4A0-26E599E424A9}"/>
              </a:ext>
            </a:extLst>
          </p:cNvPr>
          <p:cNvSpPr/>
          <p:nvPr/>
        </p:nvSpPr>
        <p:spPr>
          <a:xfrm>
            <a:off x="7546133" y="4067388"/>
            <a:ext cx="368918" cy="368918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9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0.xml><?xml version="1.0" encoding="utf-8"?>
<a:theme xmlns:a="http://schemas.openxmlformats.org/drawingml/2006/main" name="10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1.xml><?xml version="1.0" encoding="utf-8"?>
<a:theme xmlns:a="http://schemas.openxmlformats.org/drawingml/2006/main" name="11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2.xml><?xml version="1.0" encoding="utf-8"?>
<a:theme xmlns:a="http://schemas.openxmlformats.org/drawingml/2006/main" name="12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3.xml><?xml version="1.0" encoding="utf-8"?>
<a:theme xmlns:a="http://schemas.openxmlformats.org/drawingml/2006/main" name="13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4.xml><?xml version="1.0" encoding="utf-8"?>
<a:theme xmlns:a="http://schemas.openxmlformats.org/drawingml/2006/main" name="14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5.xml><?xml version="1.0" encoding="utf-8"?>
<a:theme xmlns:a="http://schemas.openxmlformats.org/drawingml/2006/main" name="15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6.xml><?xml version="1.0" encoding="utf-8"?>
<a:theme xmlns:a="http://schemas.openxmlformats.org/drawingml/2006/main" name="16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7.xml><?xml version="1.0" encoding="utf-8"?>
<a:theme xmlns:a="http://schemas.openxmlformats.org/drawingml/2006/main" name="17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8.xml><?xml version="1.0" encoding="utf-8"?>
<a:theme xmlns:a="http://schemas.openxmlformats.org/drawingml/2006/main" name="18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19.xml><?xml version="1.0" encoding="utf-8"?>
<a:theme xmlns:a="http://schemas.openxmlformats.org/drawingml/2006/main" name="19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2.xml><?xml version="1.0" encoding="utf-8"?>
<a:theme xmlns:a="http://schemas.openxmlformats.org/drawingml/2006/main" name="1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20.xml><?xml version="1.0" encoding="utf-8"?>
<a:theme xmlns:a="http://schemas.openxmlformats.org/drawingml/2006/main" name="20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21.xml><?xml version="1.0" encoding="utf-8"?>
<a:theme xmlns:a="http://schemas.openxmlformats.org/drawingml/2006/main" name="21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2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4.xml><?xml version="1.0" encoding="utf-8"?>
<a:theme xmlns:a="http://schemas.openxmlformats.org/drawingml/2006/main" name="3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5.xml><?xml version="1.0" encoding="utf-8"?>
<a:theme xmlns:a="http://schemas.openxmlformats.org/drawingml/2006/main" name="4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6.xml><?xml version="1.0" encoding="utf-8"?>
<a:theme xmlns:a="http://schemas.openxmlformats.org/drawingml/2006/main" name="5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7.xml><?xml version="1.0" encoding="utf-8"?>
<a:theme xmlns:a="http://schemas.openxmlformats.org/drawingml/2006/main" name="7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8.xml><?xml version="1.0" encoding="utf-8"?>
<a:theme xmlns:a="http://schemas.openxmlformats.org/drawingml/2006/main" name="8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ppt/theme/theme9.xml><?xml version="1.0" encoding="utf-8"?>
<a:theme xmlns:a="http://schemas.openxmlformats.org/drawingml/2006/main" name="9_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5_TF00019431.potx" id="{C2125009-E99A-4D93-8BAD-194548B68460}" vid="{D25C0EDA-F64B-440B-904F-62868309E0E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301D9E3676B4D945B3019322207B3" ma:contentTypeVersion="8" ma:contentTypeDescription="Create a new document." ma:contentTypeScope="" ma:versionID="10b3b8b93c9c0880f2f8b83b4e0e24bb">
  <xsd:schema xmlns:xsd="http://www.w3.org/2001/XMLSchema" xmlns:xs="http://www.w3.org/2001/XMLSchema" xmlns:p="http://schemas.microsoft.com/office/2006/metadata/properties" xmlns:ns2="46718b75-a2d7-4a6d-9f71-338eb58c9f26" targetNamespace="http://schemas.microsoft.com/office/2006/metadata/properties" ma:root="true" ma:fieldsID="0a7e68b7fa6c634518afe437c9e59cf5" ns2:_="">
    <xsd:import namespace="46718b75-a2d7-4a6d-9f71-338eb58c9f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18b75-a2d7-4a6d-9f71-338eb58c9f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D9F1ED-BD30-4F01-8297-5DB7590F8318}">
  <ds:schemaRefs>
    <ds:schemaRef ds:uri="46718b75-a2d7-4a6d-9f71-338eb58c9f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B29828-7DFF-4A9C-B910-0664FDCEE3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50D94F-3BF8-4211-9AF6-BEF6228CDBDE}">
  <ds:schemaRefs>
    <ds:schemaRef ds:uri="46718b75-a2d7-4a6d-9f71-338eb58c9f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21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Base</vt:lpstr>
      <vt:lpstr>1_Base</vt:lpstr>
      <vt:lpstr>2_Base</vt:lpstr>
      <vt:lpstr>3_Base</vt:lpstr>
      <vt:lpstr>4_Base</vt:lpstr>
      <vt:lpstr>5_Base</vt:lpstr>
      <vt:lpstr>7_Base</vt:lpstr>
      <vt:lpstr>8_Base</vt:lpstr>
      <vt:lpstr>9_Base</vt:lpstr>
      <vt:lpstr>10_Base</vt:lpstr>
      <vt:lpstr>11_Base</vt:lpstr>
      <vt:lpstr>12_Base</vt:lpstr>
      <vt:lpstr>13_Base</vt:lpstr>
      <vt:lpstr>14_Base</vt:lpstr>
      <vt:lpstr>15_Base</vt:lpstr>
      <vt:lpstr>16_Base</vt:lpstr>
      <vt:lpstr>17_Base</vt:lpstr>
      <vt:lpstr>18_Base</vt:lpstr>
      <vt:lpstr>19_Base</vt:lpstr>
      <vt:lpstr>20_Base</vt:lpstr>
      <vt:lpstr>21_Base</vt:lpstr>
      <vt:lpstr>Use of geoprocessing to highlight the improvement of air quality in relation to confinement due to covid-19 in Paris area</vt:lpstr>
      <vt:lpstr>Objectives of the study</vt:lpstr>
      <vt:lpstr>Databases used for our project</vt:lpstr>
      <vt:lpstr>Flowchart</vt:lpstr>
      <vt:lpstr>Results</vt:lpstr>
      <vt:lpstr>ArcGIS results with visualization</vt:lpstr>
      <vt:lpstr>ArcGIS results with visualization</vt:lpstr>
      <vt:lpstr>ArcGIS results with visualization</vt:lpstr>
      <vt:lpstr>ArcGIS results with visualization</vt:lpstr>
      <vt:lpstr>Why can’t we keep on working only with ArcGIS?</vt:lpstr>
      <vt:lpstr>Functions created in our Jupyter notebook</vt:lpstr>
      <vt:lpstr>test_date function</vt:lpstr>
      <vt:lpstr>IDW function  </vt:lpstr>
      <vt:lpstr>Difference_IDW function</vt:lpstr>
      <vt:lpstr>SumPop function</vt:lpstr>
      <vt:lpstr>varDelta function</vt:lpstr>
      <vt:lpstr>varDelta results  </vt:lpstr>
      <vt:lpstr>varDateDay function</vt:lpstr>
      <vt:lpstr>varDateDay results  </vt:lpstr>
      <vt:lpstr>User interface</vt:lpstr>
      <vt:lpstr>Conclusion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geoprocessing to highlight the improvement of air quality in relation to confinement due to covid-19</dc:title>
  <dc:creator>Nico</dc:creator>
  <cp:revision>1</cp:revision>
  <dcterms:modified xsi:type="dcterms:W3CDTF">2020-04-30T12:04:49Z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0x01010061C301D9E3676B4D945B3019322207B3</vt:lpwstr>
  </property>
</Properties>
</file>